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2" r:id="rId2"/>
    <p:sldId id="277" r:id="rId3"/>
    <p:sldId id="273" r:id="rId4"/>
    <p:sldId id="281" r:id="rId5"/>
    <p:sldId id="275" r:id="rId6"/>
    <p:sldId id="278" r:id="rId7"/>
    <p:sldId id="276" r:id="rId8"/>
    <p:sldId id="258" r:id="rId9"/>
    <p:sldId id="265" r:id="rId10"/>
    <p:sldId id="257" r:id="rId11"/>
    <p:sldId id="266" r:id="rId12"/>
    <p:sldId id="279" r:id="rId13"/>
    <p:sldId id="259" r:id="rId14"/>
    <p:sldId id="260" r:id="rId15"/>
    <p:sldId id="261" r:id="rId16"/>
    <p:sldId id="267" r:id="rId17"/>
    <p:sldId id="262" r:id="rId18"/>
    <p:sldId id="264" r:id="rId19"/>
    <p:sldId id="263" r:id="rId20"/>
    <p:sldId id="271" r:id="rId21"/>
    <p:sldId id="28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9E81D-355D-400F-8F63-402252EA4098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3D767-28D2-4EB5-9140-8A7474B96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416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3D767-28D2-4EB5-9140-8A7474B9644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139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https://codetorial.net/tensorflow/fashion_mnist_classification.html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3D767-28D2-4EB5-9140-8A7474B9644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230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3D767-28D2-4EB5-9140-8A7474B9644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558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3D767-28D2-4EB5-9140-8A7474B9644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318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4000"/>
              </a:lnSpc>
            </a:pPr>
            <a:endParaRPr lang="en-US" altLang="ko-KR" sz="1800" b="0" i="0" dirty="0">
              <a:solidFill>
                <a:srgbClr val="333333"/>
              </a:solidFill>
              <a:effectLst/>
              <a:latin typeface="Nanum Myeongj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3D767-28D2-4EB5-9140-8A7474B9644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74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3D767-28D2-4EB5-9140-8A7474B9644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821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3D767-28D2-4EB5-9140-8A7474B9644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66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3D767-28D2-4EB5-9140-8A7474B9644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959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3D767-28D2-4EB5-9140-8A7474B9644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731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3D767-28D2-4EB5-9140-8A7474B9644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6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6F4C3-ECDF-4071-93C5-C448DABE6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38CB47-B739-4982-AE86-6C811ACAE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616FE5-161E-4654-88B2-AD92FEE2D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DEED-CA15-4676-B042-E3269DF87766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D1E33A-4D17-4EE0-BEB7-F3005FEC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1DFCD8-EAEB-4FF8-A846-63EC882A6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28DB1-1B15-438B-B538-2736883F2F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557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FFBB4-DB5C-41B6-B208-3CDC8E83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9602E8-F1D3-4998-91B8-93D39765E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93F20E-D83C-4F77-BEFC-70C35422B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DEED-CA15-4676-B042-E3269DF87766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1C9941-C0CF-4505-895E-0FF6426B9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86B7C-78AE-4669-B40B-98C0B45A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28DB1-1B15-438B-B538-2736883F2F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962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E3744F-7CE0-4900-A2F5-4FCE54FBE3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825C35-8AD2-488D-93BC-857C20A469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0D46CD-1638-4365-85C3-F936ECBDB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DEED-CA15-4676-B042-E3269DF87766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3034C7-A336-4EF0-9722-D814CB2C4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645DD4-EF22-4B7E-BF1F-A8DDCCD8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28DB1-1B15-438B-B538-2736883F2F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287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518A1-D599-48B8-B008-D3081E196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81883C-263D-4466-AB45-A090D7A0A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779C7B-387A-4559-AA18-3D4FBFEAD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DEED-CA15-4676-B042-E3269DF87766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8729C1-F5B0-4655-8642-958FD371B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38B901-82A9-41D2-B485-7CC86290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28DB1-1B15-438B-B538-2736883F2F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84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9FCD1-EE42-4F64-9B8C-9466B379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DA1B76-1A4E-43BE-B44D-EA561B3B2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E336AE-4352-4AC4-8780-47673725E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DEED-CA15-4676-B042-E3269DF87766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D6A308-7706-440C-BC75-4AFA7FA1C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B0891-C25B-4B4B-84C6-E53ADEC1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28DB1-1B15-438B-B538-2736883F2F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113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DEE36-F54D-48BF-866B-C85CE936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B76029-0865-44C2-92F9-7BDD9911F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A615D-292C-41D3-ADA1-00BEDAB4F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A475C7-75C7-40E1-AD0D-D25DA2911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DEED-CA15-4676-B042-E3269DF87766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41AB77-6570-4680-A4E7-5F441F6D8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EB1F37-B53D-4D0F-9A74-68451994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28DB1-1B15-438B-B538-2736883F2F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497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D386C-2AED-428E-9C90-BA593450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FCC352-8D8C-4DEB-A958-E26173AF4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7A3BB5-5913-47CF-B1AF-637572EA7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FB9D5B-A925-43FB-831E-CE7C342BCB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914D82-49B7-4ED1-AEF8-6195DD9B7A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0CEE22-664E-494E-A5D0-917F61622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DEED-CA15-4676-B042-E3269DF87766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24F702-E98A-4036-96D3-DB79A09C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7294D5-4D27-4386-8C50-BFEFAA084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28DB1-1B15-438B-B538-2736883F2F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529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700FD1-8DFD-4736-84D9-E9B9730A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FC77E6-9215-473B-905E-6311425C9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DEED-CA15-4676-B042-E3269DF87766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35DA64-C623-4A64-97C7-C335EBD9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D2C9FF-54F3-4EF4-A6FF-59B5DF5E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28DB1-1B15-438B-B538-2736883F2F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27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034D785-5672-4B50-9C2F-0F29FB87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DEED-CA15-4676-B042-E3269DF87766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718B6D-994E-43DB-B034-0401DF678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7E0FE-E0FA-4466-AFA7-192E346E8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28DB1-1B15-438B-B538-2736883F2F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43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A6CDD-20C3-4F38-A62F-5EDF2C09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F4693D-44D3-47F3-A08C-5B0061C00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A9CCF6-5554-4BDE-9D1A-A733D2E94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A3B3D0-3C01-4214-9E4F-889ABC12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DEED-CA15-4676-B042-E3269DF87766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E41C3C-EA1E-413E-9426-360ADBB9F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89AF33-9A9D-4166-9F92-1EDA5E5F7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28DB1-1B15-438B-B538-2736883F2F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38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5DAE4-FCA5-4E24-8CD1-BD33B071E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5536F8-AB4D-4442-A30D-BD8414D416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54F981-9BAF-4D73-9481-0AE18F29A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791C73-AB9C-44FD-95A2-7DEF37C90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DEED-CA15-4676-B042-E3269DF87766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731FBC-C401-4C7D-A0B1-D1D387D2F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CCFB6B-8E47-4C1F-B6CB-35D4F6560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28DB1-1B15-438B-B538-2736883F2F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58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D2D6C4A-4BC6-4829-9679-0712B3774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8A7283-67F2-431A-A6F8-6D1544EA0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15D6B5-36EE-4A73-8F8C-BD1EA59DD5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5DEED-CA15-4676-B042-E3269DF87766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AB5E2C-7C3B-49A0-BC89-E5BA3ADA8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CB7BDB-7A6D-4F01-A639-9310A3850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28DB1-1B15-438B-B538-2736883F2F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94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twiki.kr/w/%EC%95%99%EC%83%81%EB%B8%94_%ED%95%99%EC%8A%B5" TargetMode="External"/><Relationship Id="rId2" Type="http://schemas.openxmlformats.org/officeDocument/2006/relationships/hyperlink" Target="https://itwiki.kr/w/%EC%9D%98%EC%82%AC%EA%B2%B0%EC%A0%95_%EB%82%98%EB%AC%B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twiki.kr/index.php?title=%EB%B0%B0%EA%B9%85&amp;action=edit&amp;redlink=1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48B900-D275-4E69-9071-45A4CACD3B2B}"/>
              </a:ext>
            </a:extLst>
          </p:cNvPr>
          <p:cNvSpPr txBox="1"/>
          <p:nvPr/>
        </p:nvSpPr>
        <p:spPr>
          <a:xfrm>
            <a:off x="947370" y="69916"/>
            <a:ext cx="94598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AI(</a:t>
            </a:r>
            <a:r>
              <a:rPr lang="ko-KR" altLang="en-US" sz="2400" dirty="0"/>
              <a:t>예측</a:t>
            </a:r>
            <a:r>
              <a:rPr lang="en-US" altLang="ko-KR" sz="2400" dirty="0"/>
              <a:t>) &gt; </a:t>
            </a:r>
            <a:r>
              <a:rPr lang="ko-KR" altLang="en-US" sz="2400" dirty="0" err="1"/>
              <a:t>머신러닝</a:t>
            </a:r>
            <a:r>
              <a:rPr lang="ko-KR" altLang="en-US" sz="2400" dirty="0"/>
              <a:t> </a:t>
            </a:r>
            <a:r>
              <a:rPr lang="en-US" altLang="ko-KR" sz="2400" dirty="0"/>
              <a:t>&gt; </a:t>
            </a:r>
            <a:r>
              <a:rPr lang="ko-KR" altLang="en-US" sz="2400" dirty="0"/>
              <a:t>딥러닝</a:t>
            </a:r>
            <a:endParaRPr lang="en-US" altLang="ko-KR" sz="24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A1BF85-ECEC-AEEA-B666-34CE8B0CE2A7}"/>
              </a:ext>
            </a:extLst>
          </p:cNvPr>
          <p:cNvSpPr txBox="1"/>
          <p:nvPr/>
        </p:nvSpPr>
        <p:spPr>
          <a:xfrm>
            <a:off x="947370" y="516794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예측 </a:t>
            </a:r>
            <a:r>
              <a:rPr lang="en-US" altLang="ko-KR" sz="1800" dirty="0"/>
              <a:t>/ </a:t>
            </a:r>
            <a:r>
              <a:rPr lang="ko-KR" altLang="en-US" sz="1800" dirty="0"/>
              <a:t>분류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라이브러리 </a:t>
            </a:r>
            <a:r>
              <a:rPr lang="en-US" altLang="ko-KR" sz="1800" dirty="0"/>
              <a:t>Scikit-learn  -&gt; </a:t>
            </a:r>
            <a:r>
              <a:rPr lang="ko-KR" altLang="en-US" sz="1800" dirty="0" err="1"/>
              <a:t>머신러닝</a:t>
            </a:r>
            <a:r>
              <a:rPr lang="ko-KR" altLang="en-US" sz="1800" dirty="0"/>
              <a:t> 라이브러리</a:t>
            </a:r>
            <a:endParaRPr lang="en-US" altLang="ko-KR" sz="1800" dirty="0"/>
          </a:p>
          <a:p>
            <a:r>
              <a:rPr lang="ko-KR" altLang="en-US" sz="1800" dirty="0"/>
              <a:t>딥러닝 </a:t>
            </a:r>
            <a:r>
              <a:rPr lang="en-US" altLang="ko-KR" sz="1800" dirty="0" err="1"/>
              <a:t>tf</a:t>
            </a:r>
            <a:r>
              <a:rPr lang="en-US" altLang="ko-KR" sz="1800" dirty="0"/>
              <a:t> </a:t>
            </a:r>
            <a:r>
              <a:rPr lang="en-US" altLang="ko-KR" sz="1800" dirty="0" err="1"/>
              <a:t>keras</a:t>
            </a:r>
            <a:r>
              <a:rPr lang="en-US" altLang="ko-KR" sz="1800" dirty="0"/>
              <a:t> </a:t>
            </a:r>
          </a:p>
        </p:txBody>
      </p:sp>
      <p:pic>
        <p:nvPicPr>
          <p:cNvPr id="2050" name="Picture 2" descr="인공지능의 분류] 머신러닝과 딥러닝">
            <a:extLst>
              <a:ext uri="{FF2B5EF4-FFF2-40B4-BE49-F238E27FC236}">
                <a16:creationId xmlns:a16="http://schemas.microsoft.com/office/drawing/2014/main" id="{F914BDCD-A3EF-A947-0FDA-4AE1D68E8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117" y="920547"/>
            <a:ext cx="8793766" cy="381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220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1C9F450-AF37-45F7-91A3-35513B0CE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49" y="1268054"/>
            <a:ext cx="8572500" cy="4552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3218D9-E28D-4224-BB6E-8DEB474FC74D}"/>
              </a:ext>
            </a:extLst>
          </p:cNvPr>
          <p:cNvSpPr txBox="1"/>
          <p:nvPr/>
        </p:nvSpPr>
        <p:spPr>
          <a:xfrm>
            <a:off x="226447" y="21978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서포터 </a:t>
            </a:r>
            <a:r>
              <a:rPr lang="ko-KR" altLang="en-US" dirty="0" err="1"/>
              <a:t>백터머신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936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495B16-69F9-4795-85FF-F405232805BC}"/>
              </a:ext>
            </a:extLst>
          </p:cNvPr>
          <p:cNvSpPr txBox="1"/>
          <p:nvPr/>
        </p:nvSpPr>
        <p:spPr>
          <a:xfrm>
            <a:off x="226447" y="21978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로지스틱 회귀</a:t>
            </a:r>
            <a:r>
              <a:rPr lang="en-US" altLang="ko-KR" dirty="0"/>
              <a:t>(Logistic</a:t>
            </a:r>
            <a:r>
              <a:rPr lang="ko-KR" altLang="en-US" dirty="0"/>
              <a:t> </a:t>
            </a:r>
            <a:r>
              <a:rPr lang="en-US" altLang="ko-KR" dirty="0"/>
              <a:t>Regression)</a:t>
            </a:r>
            <a:endParaRPr lang="ko-KR" altLang="en-US" dirty="0"/>
          </a:p>
        </p:txBody>
      </p:sp>
      <p:pic>
        <p:nvPicPr>
          <p:cNvPr id="9218" name="Picture 2" descr="5-6. 로지스틱 회귀분석(Logistic Regression)">
            <a:extLst>
              <a:ext uri="{FF2B5EF4-FFF2-40B4-BE49-F238E27FC236}">
                <a16:creationId xmlns:a16="http://schemas.microsoft.com/office/drawing/2014/main" id="{478BD147-4649-4A79-A5EF-81833EFC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58" y="1180025"/>
            <a:ext cx="10534284" cy="449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643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D098A8-C8E5-29AE-AA69-E9EA617F6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71" y="1142983"/>
            <a:ext cx="11153857" cy="45720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570331-BA12-2FA0-31B2-1C55B14BC617}"/>
              </a:ext>
            </a:extLst>
          </p:cNvPr>
          <p:cNvSpPr txBox="1"/>
          <p:nvPr/>
        </p:nvSpPr>
        <p:spPr>
          <a:xfrm>
            <a:off x="367579" y="69842"/>
            <a:ext cx="6096866" cy="535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altLang="ko-KR" sz="1800" b="0" i="0" dirty="0">
                <a:solidFill>
                  <a:srgbClr val="333333"/>
                </a:solidFill>
                <a:effectLst/>
                <a:latin typeface="Nanum Myeongjo"/>
              </a:rPr>
              <a:t>k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Nanum Myeongjo"/>
              </a:rPr>
              <a:t>최근접 이웃 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Nanum Myeongjo"/>
              </a:rPr>
              <a:t>(</a:t>
            </a:r>
            <a:r>
              <a:rPr lang="en-US" altLang="ko-KR" sz="1800" b="0" i="0" dirty="0" err="1">
                <a:solidFill>
                  <a:srgbClr val="333333"/>
                </a:solidFill>
                <a:effectLst/>
                <a:latin typeface="Nanum Myeongjo"/>
              </a:rPr>
              <a:t>kNN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Nanum Myeongj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4368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5260EC-C239-4A42-9D0F-7894A30A13FA}"/>
              </a:ext>
            </a:extLst>
          </p:cNvPr>
          <p:cNvSpPr txBox="1"/>
          <p:nvPr/>
        </p:nvSpPr>
        <p:spPr>
          <a:xfrm>
            <a:off x="226447" y="21978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결정트리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36B3683-062C-49E8-A797-3FF9CA778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78503"/>
            <a:ext cx="5040878" cy="417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16131D-0C06-4B40-B20A-FA6C7CCBA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52" y="924221"/>
            <a:ext cx="5074449" cy="319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36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머신 러닝] 앙상블 (Ensemble) 방법의 이해">
            <a:extLst>
              <a:ext uri="{FF2B5EF4-FFF2-40B4-BE49-F238E27FC236}">
                <a16:creationId xmlns:a16="http://schemas.microsoft.com/office/drawing/2014/main" id="{07F16EF0-5469-42F6-B51E-086C289C7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238" y="595116"/>
            <a:ext cx="7403523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452515-5AAE-4795-9599-194075DBFF15}"/>
              </a:ext>
            </a:extLst>
          </p:cNvPr>
          <p:cNvSpPr txBox="1"/>
          <p:nvPr/>
        </p:nvSpPr>
        <p:spPr>
          <a:xfrm>
            <a:off x="226447" y="21978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앙상블</a:t>
            </a:r>
          </a:p>
        </p:txBody>
      </p:sp>
    </p:spTree>
    <p:extLst>
      <p:ext uri="{BB962C8B-B14F-4D97-AF65-F5344CB8AC3E}">
        <p14:creationId xmlns:p14="http://schemas.microsoft.com/office/powerpoint/2010/main" val="818836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452515-5AAE-4795-9599-194075DBFF15}"/>
              </a:ext>
            </a:extLst>
          </p:cNvPr>
          <p:cNvSpPr txBox="1"/>
          <p:nvPr/>
        </p:nvSpPr>
        <p:spPr>
          <a:xfrm>
            <a:off x="226447" y="21978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랜덤 포레스트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C70A4DF-9721-461E-B677-DF3FBD2AD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19" y="646948"/>
            <a:ext cx="8929321" cy="594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B3C1038F-8BFB-4086-BF20-64694F82B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611" y="1166363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87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3805D2-078B-4DD5-A288-90D66018D8CE}"/>
              </a:ext>
            </a:extLst>
          </p:cNvPr>
          <p:cNvSpPr txBox="1"/>
          <p:nvPr/>
        </p:nvSpPr>
        <p:spPr>
          <a:xfrm>
            <a:off x="975946" y="1160585"/>
            <a:ext cx="105265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i="0" u="none" strike="noStrike" dirty="0">
                <a:solidFill>
                  <a:srgbClr val="3366CC"/>
                </a:solidFill>
                <a:effectLst/>
                <a:latin typeface="Nanum Gothic"/>
                <a:hlinkClick r:id="rId2" tooltip="의사결정 나무"/>
              </a:rPr>
              <a:t>의사결정 나무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anum Gothic"/>
              </a:rPr>
              <a:t>: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anum Gothic"/>
              </a:rPr>
              <a:t>여러가지 요소를 기준으로 갈라지는 가지를 트리형태로 구성하여 분석하는 기법</a:t>
            </a:r>
            <a:endParaRPr lang="ko-KR" altLang="en-US" b="0" i="0" dirty="0">
              <a:solidFill>
                <a:srgbClr val="000000"/>
              </a:solidFill>
              <a:effectLst/>
              <a:latin typeface="Nanum Gothi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i="0" u="none" strike="noStrike" dirty="0">
                <a:solidFill>
                  <a:srgbClr val="3366CC"/>
                </a:solidFill>
                <a:effectLst/>
                <a:latin typeface="Nanum Gothic"/>
                <a:hlinkClick r:id="rId3" tooltip="앙상블 학습"/>
              </a:rPr>
              <a:t>앙상블 학습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 Gothic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 Gothic"/>
              </a:rPr>
              <a:t>주어진 데이터를 여러 모델로 학습하고 종합하여 정확도를 높이는 기법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i="0" u="none" strike="noStrike" dirty="0" err="1">
                <a:solidFill>
                  <a:srgbClr val="DD3333"/>
                </a:solidFill>
                <a:effectLst/>
                <a:latin typeface="Nanum Gothic"/>
                <a:hlinkClick r:id="rId4" tooltip="배깅 (없는 문서)"/>
              </a:rPr>
              <a:t>배깅</a:t>
            </a:r>
            <a:r>
              <a:rPr lang="en-US" altLang="ko-KR" b="1" i="0" u="none" strike="noStrike" dirty="0">
                <a:solidFill>
                  <a:srgbClr val="DD3333"/>
                </a:solidFill>
                <a:effectLst/>
                <a:latin typeface="Nanum Gothic"/>
                <a:hlinkClick r:id="rId4" tooltip="배깅 (없는 문서)"/>
              </a:rPr>
              <a:t>(Bagging)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 Gothic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 Gothic"/>
              </a:rPr>
              <a:t>같은 알고리즘으로 여러 개의 분류기를 만들어서 결합하는 앙상블 학습 기법</a:t>
            </a:r>
          </a:p>
        </p:txBody>
      </p:sp>
    </p:spTree>
    <p:extLst>
      <p:ext uri="{BB962C8B-B14F-4D97-AF65-F5344CB8AC3E}">
        <p14:creationId xmlns:p14="http://schemas.microsoft.com/office/powerpoint/2010/main" val="3326425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5ABBDC-2A62-4A56-BDB7-6B48C74DA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80" y="1241936"/>
            <a:ext cx="9882287" cy="4374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52D633-7CA1-48D7-9E2D-7C304D1463F1}"/>
              </a:ext>
            </a:extLst>
          </p:cNvPr>
          <p:cNvSpPr txBox="1"/>
          <p:nvPr/>
        </p:nvSpPr>
        <p:spPr>
          <a:xfrm>
            <a:off x="226447" y="21978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부스팅</a:t>
            </a:r>
            <a:r>
              <a:rPr lang="ko-KR" altLang="en-US" dirty="0"/>
              <a:t> 가중치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3B891-B976-4C26-A846-5FE77687BC74}"/>
              </a:ext>
            </a:extLst>
          </p:cNvPr>
          <p:cNvSpPr txBox="1"/>
          <p:nvPr/>
        </p:nvSpPr>
        <p:spPr>
          <a:xfrm>
            <a:off x="5954723" y="6268886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+ </a:t>
            </a:r>
            <a:r>
              <a:rPr lang="ko-KR" altLang="en-US" dirty="0" err="1"/>
              <a:t>경사하강법</a:t>
            </a:r>
            <a:r>
              <a:rPr lang="en-US" altLang="ko-KR" dirty="0"/>
              <a:t>(Gradient Descent)</a:t>
            </a:r>
            <a:r>
              <a:rPr lang="ko-KR" altLang="en-US" dirty="0"/>
              <a:t>  </a:t>
            </a:r>
            <a:r>
              <a:rPr lang="ko-KR" altLang="en-US" dirty="0" err="1"/>
              <a:t>적용시킨것이</a:t>
            </a:r>
            <a:r>
              <a:rPr lang="ko-KR" altLang="en-US" dirty="0"/>
              <a:t> </a:t>
            </a:r>
            <a:r>
              <a:rPr lang="en-US" altLang="ko-KR" dirty="0"/>
              <a:t>GBM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6E1D1-3520-44E1-BB66-1098C99141F3}"/>
              </a:ext>
            </a:extLst>
          </p:cNvPr>
          <p:cNvSpPr txBox="1"/>
          <p:nvPr/>
        </p:nvSpPr>
        <p:spPr>
          <a:xfrm>
            <a:off x="2905991" y="730858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에이다 </a:t>
            </a:r>
            <a:r>
              <a:rPr lang="ko-KR" altLang="en-US" dirty="0" err="1"/>
              <a:t>부스팅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051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D285618-2D27-4D76-9DAF-6F10921E1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890587"/>
            <a:ext cx="11163300" cy="5076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52D633-7CA1-48D7-9E2D-7C304D1463F1}"/>
              </a:ext>
            </a:extLst>
          </p:cNvPr>
          <p:cNvSpPr txBox="1"/>
          <p:nvPr/>
        </p:nvSpPr>
        <p:spPr>
          <a:xfrm>
            <a:off x="226447" y="21978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부스팅</a:t>
            </a:r>
            <a:r>
              <a:rPr lang="ko-KR" altLang="en-US" dirty="0"/>
              <a:t> 가중치</a:t>
            </a:r>
          </a:p>
        </p:txBody>
      </p:sp>
    </p:spTree>
    <p:extLst>
      <p:ext uri="{BB962C8B-B14F-4D97-AF65-F5344CB8AC3E}">
        <p14:creationId xmlns:p14="http://schemas.microsoft.com/office/powerpoint/2010/main" val="3687892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3DACE0-D8A3-4E51-8925-AB5489935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52" y="1036625"/>
            <a:ext cx="10711295" cy="2744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EAD31C-98F9-45E8-A3E2-327F4D091B84}"/>
              </a:ext>
            </a:extLst>
          </p:cNvPr>
          <p:cNvSpPr txBox="1"/>
          <p:nvPr/>
        </p:nvSpPr>
        <p:spPr>
          <a:xfrm>
            <a:off x="226447" y="21978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XGBoost</a:t>
            </a:r>
            <a:r>
              <a:rPr lang="en-US" altLang="ko-KR" dirty="0"/>
              <a:t> &amp; </a:t>
            </a:r>
            <a:r>
              <a:rPr lang="en-US" altLang="ko-KR" dirty="0" err="1"/>
              <a:t>LightGBM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4612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C833CF-9F3E-489B-8A99-F3243EC55F65}"/>
              </a:ext>
            </a:extLst>
          </p:cNvPr>
          <p:cNvSpPr txBox="1"/>
          <p:nvPr/>
        </p:nvSpPr>
        <p:spPr>
          <a:xfrm>
            <a:off x="501977" y="369358"/>
            <a:ext cx="11130699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800" b="1" i="0" dirty="0" err="1">
                <a:solidFill>
                  <a:srgbClr val="222426"/>
                </a:solidFill>
                <a:effectLst/>
                <a:latin typeface="-apple-system"/>
              </a:rPr>
              <a:t>머신러닝을</a:t>
            </a:r>
            <a:r>
              <a:rPr lang="ko-KR" altLang="en-US" sz="2800" b="1" i="0" dirty="0">
                <a:solidFill>
                  <a:srgbClr val="222426"/>
                </a:solidFill>
                <a:effectLst/>
                <a:latin typeface="-apple-system"/>
              </a:rPr>
              <a:t> 위한 용어 정리</a:t>
            </a:r>
          </a:p>
          <a:p>
            <a:pPr algn="l"/>
            <a:endParaRPr lang="en-US" altLang="ko-KR" sz="2800" b="1" i="0" dirty="0">
              <a:solidFill>
                <a:srgbClr val="222426"/>
              </a:solidFill>
              <a:effectLst/>
              <a:latin typeface="-apple-system"/>
            </a:endParaRPr>
          </a:p>
          <a:p>
            <a:pPr algn="l"/>
            <a:endParaRPr lang="en-US" altLang="ko-KR" sz="2800" b="1" i="0" dirty="0">
              <a:solidFill>
                <a:srgbClr val="222426"/>
              </a:solidFill>
              <a:effectLst/>
              <a:latin typeface="-apple-system"/>
            </a:endParaRPr>
          </a:p>
          <a:p>
            <a:pPr algn="l"/>
            <a:r>
              <a:rPr lang="ko-KR" altLang="en-US" sz="2800" b="1" i="0" dirty="0">
                <a:solidFill>
                  <a:srgbClr val="222426"/>
                </a:solidFill>
                <a:effectLst/>
                <a:latin typeface="-apple-system"/>
              </a:rPr>
              <a:t>피처</a:t>
            </a:r>
            <a:r>
              <a:rPr lang="en-US" altLang="ko-KR" sz="2800" b="1" i="0" dirty="0">
                <a:solidFill>
                  <a:srgbClr val="222426"/>
                </a:solidFill>
                <a:effectLst/>
                <a:latin typeface="-apple-system"/>
              </a:rPr>
              <a:t>(Feature)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222426"/>
                </a:solidFill>
                <a:effectLst/>
                <a:latin typeface="-apple-system"/>
              </a:rPr>
              <a:t>데이터 세트의 일반 속성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2000" b="0" i="0" dirty="0" err="1">
                <a:solidFill>
                  <a:srgbClr val="222426"/>
                </a:solidFill>
                <a:effectLst/>
                <a:latin typeface="-apple-system"/>
              </a:rPr>
              <a:t>머신러닝은</a:t>
            </a:r>
            <a:r>
              <a:rPr lang="ko-KR" altLang="en-US" sz="2000" b="0" i="0" dirty="0">
                <a:solidFill>
                  <a:srgbClr val="222426"/>
                </a:solidFill>
                <a:effectLst/>
                <a:latin typeface="-apple-system"/>
              </a:rPr>
              <a:t> </a:t>
            </a:r>
            <a:r>
              <a:rPr lang="en-US" altLang="ko-KR" sz="2000" b="0" i="0" dirty="0">
                <a:solidFill>
                  <a:srgbClr val="222426"/>
                </a:solidFill>
                <a:effectLst/>
                <a:latin typeface="-apple-system"/>
              </a:rPr>
              <a:t>2</a:t>
            </a:r>
            <a:r>
              <a:rPr lang="ko-KR" altLang="en-US" sz="2000" b="0" i="0" dirty="0">
                <a:solidFill>
                  <a:srgbClr val="222426"/>
                </a:solidFill>
                <a:effectLst/>
                <a:latin typeface="-apple-system"/>
              </a:rPr>
              <a:t>차원 이상의 다차원 데이터에서도 많이 사용되므로 타겟 값을 제외한 나머지 속성을 모두 피처로 지칭</a:t>
            </a:r>
            <a:endParaRPr lang="en-US" altLang="ko-KR" sz="2000" b="0" i="0" dirty="0">
              <a:solidFill>
                <a:srgbClr val="222426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2800" b="0" i="0" dirty="0">
              <a:solidFill>
                <a:srgbClr val="222426"/>
              </a:solidFill>
              <a:effectLst/>
              <a:latin typeface="-apple-system"/>
            </a:endParaRPr>
          </a:p>
          <a:p>
            <a:pPr algn="l"/>
            <a:endParaRPr lang="en-US" altLang="ko-KR" sz="2800" b="1" i="0" dirty="0">
              <a:solidFill>
                <a:srgbClr val="222426"/>
              </a:solidFill>
              <a:effectLst/>
              <a:latin typeface="-apple-system"/>
            </a:endParaRPr>
          </a:p>
          <a:p>
            <a:pPr algn="l"/>
            <a:r>
              <a:rPr lang="ko-KR" altLang="en-US" sz="2800" b="1" i="0" dirty="0">
                <a:solidFill>
                  <a:srgbClr val="222426"/>
                </a:solidFill>
                <a:effectLst/>
                <a:latin typeface="-apple-system"/>
              </a:rPr>
              <a:t>레이블</a:t>
            </a:r>
            <a:r>
              <a:rPr lang="en-US" altLang="ko-KR" sz="2800" b="1" i="0" dirty="0">
                <a:solidFill>
                  <a:srgbClr val="222426"/>
                </a:solidFill>
                <a:effectLst/>
                <a:latin typeface="-apple-system"/>
              </a:rPr>
              <a:t>, </a:t>
            </a:r>
            <a:r>
              <a:rPr lang="ko-KR" altLang="en-US" sz="2800" b="1" i="0" dirty="0">
                <a:solidFill>
                  <a:srgbClr val="222426"/>
                </a:solidFill>
                <a:effectLst/>
                <a:latin typeface="-apple-system"/>
              </a:rPr>
              <a:t>클래스</a:t>
            </a:r>
            <a:r>
              <a:rPr lang="en-US" altLang="ko-KR" sz="2800" b="1" i="0" dirty="0">
                <a:solidFill>
                  <a:srgbClr val="222426"/>
                </a:solidFill>
                <a:effectLst/>
                <a:latin typeface="-apple-system"/>
              </a:rPr>
              <a:t>, </a:t>
            </a:r>
            <a:r>
              <a:rPr lang="ko-KR" altLang="en-US" sz="2800" b="1" i="0" dirty="0">
                <a:solidFill>
                  <a:srgbClr val="222426"/>
                </a:solidFill>
                <a:effectLst/>
                <a:latin typeface="-apple-system"/>
              </a:rPr>
              <a:t>타겟</a:t>
            </a:r>
            <a:r>
              <a:rPr lang="en-US" altLang="ko-KR" sz="2800" b="1" i="0" dirty="0">
                <a:solidFill>
                  <a:srgbClr val="222426"/>
                </a:solidFill>
                <a:effectLst/>
                <a:latin typeface="-apple-system"/>
              </a:rPr>
              <a:t>(</a:t>
            </a:r>
            <a:r>
              <a:rPr lang="ko-KR" altLang="en-US" sz="2800" b="1" i="0" dirty="0">
                <a:solidFill>
                  <a:srgbClr val="222426"/>
                </a:solidFill>
                <a:effectLst/>
                <a:latin typeface="-apple-system"/>
              </a:rPr>
              <a:t>값</a:t>
            </a:r>
            <a:r>
              <a:rPr lang="en-US" altLang="ko-KR" sz="2800" b="1" i="0" dirty="0">
                <a:solidFill>
                  <a:srgbClr val="222426"/>
                </a:solidFill>
                <a:effectLst/>
                <a:latin typeface="-apple-system"/>
              </a:rPr>
              <a:t>), </a:t>
            </a:r>
            <a:r>
              <a:rPr lang="ko-KR" altLang="en-US" sz="2800" b="1" i="0" dirty="0">
                <a:solidFill>
                  <a:srgbClr val="222426"/>
                </a:solidFill>
                <a:effectLst/>
                <a:latin typeface="-apple-system"/>
              </a:rPr>
              <a:t>결정</a:t>
            </a:r>
            <a:r>
              <a:rPr lang="en-US" altLang="ko-KR" sz="2800" b="1" i="0" dirty="0">
                <a:solidFill>
                  <a:srgbClr val="222426"/>
                </a:solidFill>
                <a:effectLst/>
                <a:latin typeface="-apple-system"/>
              </a:rPr>
              <a:t>(</a:t>
            </a:r>
            <a:r>
              <a:rPr lang="ko-KR" altLang="en-US" sz="2800" b="1" i="0" dirty="0">
                <a:solidFill>
                  <a:srgbClr val="222426"/>
                </a:solidFill>
                <a:effectLst/>
                <a:latin typeface="-apple-system"/>
              </a:rPr>
              <a:t>값</a:t>
            </a:r>
            <a:r>
              <a:rPr lang="en-US" altLang="ko-KR" sz="2800" b="1" i="0" dirty="0">
                <a:solidFill>
                  <a:srgbClr val="222426"/>
                </a:solidFill>
                <a:effectLst/>
                <a:latin typeface="-apple-system"/>
              </a:rPr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2000" b="0" i="0" dirty="0" err="1">
                <a:solidFill>
                  <a:srgbClr val="222426"/>
                </a:solidFill>
                <a:effectLst/>
                <a:latin typeface="-apple-system"/>
              </a:rPr>
              <a:t>타겟값</a:t>
            </a:r>
            <a:r>
              <a:rPr lang="ko-KR" altLang="en-US" sz="2000" b="0" i="0" dirty="0">
                <a:solidFill>
                  <a:srgbClr val="222426"/>
                </a:solidFill>
                <a:effectLst/>
                <a:latin typeface="-apple-system"/>
              </a:rPr>
              <a:t> 또는 결정 값은 지도학습 시 데이터의 학습을 위해 주어지는 정답 데이터</a:t>
            </a:r>
            <a:endParaRPr lang="en-US" altLang="ko-KR" sz="2000" b="0" i="0" dirty="0">
              <a:solidFill>
                <a:srgbClr val="222426"/>
              </a:solidFill>
              <a:effectLst/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222426"/>
                </a:solidFill>
                <a:effectLst/>
                <a:latin typeface="-apple-system"/>
              </a:rPr>
              <a:t>지도 학습 중 분류의 경우에는 이 </a:t>
            </a:r>
            <a:r>
              <a:rPr lang="ko-KR" altLang="en-US" sz="2000" b="0" i="0" dirty="0" err="1">
                <a:solidFill>
                  <a:srgbClr val="222426"/>
                </a:solidFill>
                <a:effectLst/>
                <a:latin typeface="-apple-system"/>
              </a:rPr>
              <a:t>결정값을</a:t>
            </a:r>
            <a:r>
              <a:rPr lang="ko-KR" altLang="en-US" sz="2000" b="0" i="0" dirty="0">
                <a:solidFill>
                  <a:srgbClr val="222426"/>
                </a:solidFill>
                <a:effectLst/>
                <a:latin typeface="-apple-system"/>
              </a:rPr>
              <a:t> 레이블 또는 클래스로 지칭</a:t>
            </a:r>
          </a:p>
        </p:txBody>
      </p:sp>
    </p:spTree>
    <p:extLst>
      <p:ext uri="{BB962C8B-B14F-4D97-AF65-F5344CB8AC3E}">
        <p14:creationId xmlns:p14="http://schemas.microsoft.com/office/powerpoint/2010/main" val="668259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2D97E7-69AD-45B6-8D1D-BF433EB508B2}"/>
              </a:ext>
            </a:extLst>
          </p:cNvPr>
          <p:cNvSpPr txBox="1"/>
          <p:nvPr/>
        </p:nvSpPr>
        <p:spPr>
          <a:xfrm>
            <a:off x="358331" y="22578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신경망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0F726F-4968-40B3-AC45-88EF60DFB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168" y="911417"/>
            <a:ext cx="9799752" cy="431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560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2193149-1753-B3E1-4496-994665F50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918" y="595116"/>
            <a:ext cx="7200165" cy="56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5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EE9BEF-2EA9-433B-9DB3-17800DE01C17}"/>
              </a:ext>
            </a:extLst>
          </p:cNvPr>
          <p:cNvSpPr txBox="1"/>
          <p:nvPr/>
        </p:nvSpPr>
        <p:spPr>
          <a:xfrm>
            <a:off x="511405" y="338920"/>
            <a:ext cx="609442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 err="1">
                <a:solidFill>
                  <a:srgbClr val="222426"/>
                </a:solidFill>
                <a:effectLst/>
                <a:latin typeface="-apple-system"/>
              </a:rPr>
              <a:t>사이킷런</a:t>
            </a: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 기반 프레임워크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Estimator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분류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(Classifier)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222426"/>
                </a:solidFill>
                <a:effectLst/>
                <a:latin typeface="-apple-system"/>
              </a:rPr>
              <a:t>DecisionTreeClassifier</a:t>
            </a:r>
            <a:endParaRPr lang="en-US" altLang="ko-KR" b="0" i="0" dirty="0">
              <a:solidFill>
                <a:srgbClr val="222426"/>
              </a:solidFill>
              <a:effectLst/>
              <a:latin typeface="-apple-system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222426"/>
                </a:solidFill>
                <a:effectLst/>
                <a:latin typeface="-apple-system"/>
              </a:rPr>
              <a:t>RandomForestClassifire</a:t>
            </a:r>
            <a:endParaRPr lang="en-US" altLang="ko-KR" b="0" i="0" dirty="0">
              <a:solidFill>
                <a:srgbClr val="222426"/>
              </a:solidFill>
              <a:effectLst/>
              <a:latin typeface="-apple-system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222426"/>
                </a:solidFill>
                <a:effectLst/>
                <a:latin typeface="-apple-system"/>
              </a:rPr>
              <a:t>GradientBoostingClassifire</a:t>
            </a:r>
            <a:endParaRPr lang="en-US" altLang="ko-KR" b="0" i="0" dirty="0">
              <a:solidFill>
                <a:srgbClr val="222426"/>
              </a:solidFill>
              <a:effectLst/>
              <a:latin typeface="-apple-system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222426"/>
                </a:solidFill>
                <a:effectLst/>
                <a:latin typeface="-apple-system"/>
              </a:rPr>
              <a:t>GaussianNB</a:t>
            </a:r>
            <a:endParaRPr lang="en-US" altLang="ko-KR" b="0" i="0" dirty="0">
              <a:solidFill>
                <a:srgbClr val="222426"/>
              </a:solidFill>
              <a:effectLst/>
              <a:latin typeface="-apple-system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SVC</a:t>
            </a:r>
            <a:b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...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22426"/>
                </a:solidFill>
                <a:effectLst/>
                <a:latin typeface="-apple-system"/>
              </a:rPr>
              <a:t>회귀 </a:t>
            </a: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(Regressor)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222426"/>
                </a:solidFill>
                <a:effectLst/>
                <a:latin typeface="-apple-system"/>
              </a:rPr>
              <a:t>LinearRegression</a:t>
            </a:r>
            <a:endParaRPr lang="en-US" altLang="ko-KR" b="0" i="0" dirty="0">
              <a:solidFill>
                <a:srgbClr val="222426"/>
              </a:solidFill>
              <a:effectLst/>
              <a:latin typeface="-apple-system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222426"/>
                </a:solidFill>
                <a:effectLst/>
                <a:latin typeface="-apple-system"/>
              </a:rPr>
              <a:t>RandomForestRegressor</a:t>
            </a:r>
            <a:endParaRPr lang="en-US" altLang="ko-KR" b="0" i="0" dirty="0">
              <a:solidFill>
                <a:srgbClr val="222426"/>
              </a:solidFill>
              <a:effectLst/>
              <a:latin typeface="-apple-system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222426"/>
                </a:solidFill>
                <a:effectLst/>
                <a:latin typeface="-apple-system"/>
              </a:rPr>
              <a:t>GradientBoostingRegressor</a:t>
            </a:r>
            <a:b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</a:br>
            <a:r>
              <a:rPr lang="en-US" altLang="ko-KR" b="0" i="0" dirty="0">
                <a:solidFill>
                  <a:srgbClr val="222426"/>
                </a:solidFill>
                <a:effectLst/>
                <a:latin typeface="-apple-system"/>
              </a:rPr>
              <a:t>...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주요 메서드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학습 테스트 데이터 분류 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: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train_test_split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()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 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학습 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: fit()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예측 </a:t>
            </a:r>
            <a:r>
              <a:rPr lang="en-US" altLang="ko-KR" b="1" i="0" dirty="0">
                <a:solidFill>
                  <a:srgbClr val="222426"/>
                </a:solidFill>
                <a:effectLst/>
                <a:latin typeface="-apple-system"/>
              </a:rPr>
              <a:t>: predict()</a:t>
            </a:r>
          </a:p>
        </p:txBody>
      </p:sp>
    </p:spTree>
    <p:extLst>
      <p:ext uri="{BB962C8B-B14F-4D97-AF65-F5344CB8AC3E}">
        <p14:creationId xmlns:p14="http://schemas.microsoft.com/office/powerpoint/2010/main" val="454301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192CE14-5ACB-47A3-8E76-374D5D3FD0EA}"/>
              </a:ext>
            </a:extLst>
          </p:cNvPr>
          <p:cNvSpPr txBox="1"/>
          <p:nvPr/>
        </p:nvSpPr>
        <p:spPr>
          <a:xfrm>
            <a:off x="316780" y="44408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내장 예제 데이터 셋 구성</a:t>
            </a:r>
          </a:p>
        </p:txBody>
      </p:sp>
      <p:pic>
        <p:nvPicPr>
          <p:cNvPr id="1026" name="Picture 2" descr="scikit-learn 데이터셋(dataset) 다루기 - 테디노트">
            <a:extLst>
              <a:ext uri="{FF2B5EF4-FFF2-40B4-BE49-F238E27FC236}">
                <a16:creationId xmlns:a16="http://schemas.microsoft.com/office/drawing/2014/main" id="{83E01667-A878-693D-E6CE-D7C3471FB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5" y="3727869"/>
            <a:ext cx="728662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xploration of Iris dataset using scikit learn Part 1 | by Jalal Mansoori |  Analytics Vidhya | Medium">
            <a:extLst>
              <a:ext uri="{FF2B5EF4-FFF2-40B4-BE49-F238E27FC236}">
                <a16:creationId xmlns:a16="http://schemas.microsoft.com/office/drawing/2014/main" id="{2096C218-40C0-7B25-BB71-52FAA4E1C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3" y="308394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90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192CE14-5ACB-47A3-8E76-374D5D3FD0EA}"/>
              </a:ext>
            </a:extLst>
          </p:cNvPr>
          <p:cNvSpPr txBox="1"/>
          <p:nvPr/>
        </p:nvSpPr>
        <p:spPr>
          <a:xfrm>
            <a:off x="316780" y="44408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222426"/>
                </a:solidFill>
                <a:effectLst/>
                <a:latin typeface="-apple-system"/>
              </a:rPr>
              <a:t>내장 예제 데이터 셋 구성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C92B4A-258D-4E65-BD2D-4080F818F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1862138"/>
            <a:ext cx="94869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212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E3F7A61-3019-4149-93B9-222C9DF41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496" y="452486"/>
            <a:ext cx="6808345" cy="602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047D98-C6A9-4460-A16C-9445F7EFD5A4}"/>
              </a:ext>
            </a:extLst>
          </p:cNvPr>
          <p:cNvSpPr txBox="1"/>
          <p:nvPr/>
        </p:nvSpPr>
        <p:spPr>
          <a:xfrm>
            <a:off x="322869" y="26782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지도학습 - 분류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92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FF121E6-300C-48D2-825C-C01FE5777620}"/>
              </a:ext>
            </a:extLst>
          </p:cNvPr>
          <p:cNvSpPr txBox="1"/>
          <p:nvPr/>
        </p:nvSpPr>
        <p:spPr>
          <a:xfrm>
            <a:off x="464270" y="450645"/>
            <a:ext cx="110741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train_test_split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()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rgbClr val="222426"/>
              </a:solidFill>
              <a:effectLst/>
              <a:latin typeface="Arial" panose="020B0604020202020204" pitchFamily="34" charset="0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1" i="0" u="none" strike="noStrike" cap="none" normalizeH="0" baseline="0" dirty="0">
              <a:ln>
                <a:noFill/>
              </a:ln>
              <a:solidFill>
                <a:srgbClr val="222426"/>
              </a:solidFill>
              <a:effectLst/>
              <a:latin typeface="Arial" panose="020B0604020202020204" pitchFamily="34" charset="0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2000" dirty="0"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9C165B-7EE7-47CC-B1A0-689E484413F0}"/>
              </a:ext>
            </a:extLst>
          </p:cNvPr>
          <p:cNvSpPr txBox="1"/>
          <p:nvPr/>
        </p:nvSpPr>
        <p:spPr>
          <a:xfrm>
            <a:off x="695226" y="1390597"/>
            <a:ext cx="10791335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X_train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X_test,y_train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y_test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train_test_split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iris_data.data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iris_data.target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test_size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=0.3,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random_state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=121)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458B76-7F58-4FDE-B198-90C06CB07FF6}"/>
              </a:ext>
            </a:extLst>
          </p:cNvPr>
          <p:cNvSpPr txBox="1"/>
          <p:nvPr/>
        </p:nvSpPr>
        <p:spPr>
          <a:xfrm>
            <a:off x="464270" y="2299772"/>
            <a:ext cx="112532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test_size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 : 전체 데이터에서 테스트 데이터 세트 크기를 얼마로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샘플링할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 것인가를 결정합니다.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디폴트는 0.25, 즉 25%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train_size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 : 전체 데이터에서 학습용 데이터 세트 크기를 얼마로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샘플링할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 것인가를 결정합니다.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test_size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parameter를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 통상적으로 사용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train_size는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 잘 사용되지 않습니다.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shuffle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 : 데이터를 분리하기 전에 데이터를 미리 섞을지를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결정합니다생</a:t>
            </a:r>
            <a:r>
              <a:rPr lang="ko-KR" altLang="ko-KR" sz="1800" dirty="0">
                <a:solidFill>
                  <a:srgbClr val="222426"/>
                </a:solidFill>
                <a:latin typeface="Arial" panose="020B0604020202020204" pitchFamily="34" charset="0"/>
                <a:ea typeface="-apple-system"/>
              </a:rPr>
              <a:t>. 디폴트는 </a:t>
            </a:r>
            <a:r>
              <a:rPr lang="ko-KR" altLang="ko-KR" sz="1800" dirty="0" err="1">
                <a:solidFill>
                  <a:srgbClr val="222426"/>
                </a:solidFill>
                <a:latin typeface="Arial" panose="020B0604020202020204" pitchFamily="34" charset="0"/>
                <a:ea typeface="-apple-system"/>
              </a:rPr>
              <a:t>True입니다</a:t>
            </a:r>
            <a:r>
              <a:rPr lang="ko-KR" altLang="ko-KR" sz="1800" dirty="0">
                <a:solidFill>
                  <a:srgbClr val="222426"/>
                </a:solidFill>
                <a:latin typeface="Arial" panose="020B0604020202020204" pitchFamily="34" charset="0"/>
                <a:ea typeface="-apple-system"/>
              </a:rPr>
              <a:t>. 데이터를 분산시켜서 좀 더 효율적인 학습 및 테스트 데이터 세트를 만드는데 사용됩니다.</a:t>
            </a: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ko-KR" sz="1800" dirty="0" err="1">
                <a:solidFill>
                  <a:srgbClr val="222426"/>
                </a:solidFill>
                <a:latin typeface="Arial" panose="020B0604020202020204" pitchFamily="34" charset="0"/>
                <a:ea typeface="-apple-system"/>
              </a:rPr>
              <a:t>random_state</a:t>
            </a:r>
            <a:r>
              <a:rPr lang="ko-KR" altLang="ko-KR" sz="1800" dirty="0">
                <a:solidFill>
                  <a:srgbClr val="222426"/>
                </a:solidFill>
                <a:latin typeface="Arial" panose="020B0604020202020204" pitchFamily="34" charset="0"/>
                <a:ea typeface="-apple-system"/>
              </a:rPr>
              <a:t> : 호출할 때마다 동일한 학습/테스트용 데이터 세트를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성하기 위해 주어지는 난수 값입니다.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</a:b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train_test_split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()는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호출시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 무작위로 데이터를 분리하므로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random_state를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-apple-system"/>
              </a:rPr>
              <a:t> 지정하지 않으면 수행할 때마다 다른 학습/테스트 용 데이터를 생성합니다.</a:t>
            </a:r>
          </a:p>
        </p:txBody>
      </p:sp>
    </p:spTree>
    <p:extLst>
      <p:ext uri="{BB962C8B-B14F-4D97-AF65-F5344CB8AC3E}">
        <p14:creationId xmlns:p14="http://schemas.microsoft.com/office/powerpoint/2010/main" val="1511252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3218D9-E28D-4224-BB6E-8DEB474FC74D}"/>
              </a:ext>
            </a:extLst>
          </p:cNvPr>
          <p:cNvSpPr txBox="1"/>
          <p:nvPr/>
        </p:nvSpPr>
        <p:spPr>
          <a:xfrm>
            <a:off x="226447" y="21978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선형회귀 </a:t>
            </a:r>
            <a:r>
              <a:rPr lang="en-US" altLang="ko-KR" dirty="0"/>
              <a:t>(Linear Regression)</a:t>
            </a:r>
            <a:endParaRPr lang="ko-KR" altLang="en-US" dirty="0"/>
          </a:p>
        </p:txBody>
      </p:sp>
      <p:pic>
        <p:nvPicPr>
          <p:cNvPr id="2052" name="Picture 4" descr="회귀 분석 (Regression analysis)">
            <a:extLst>
              <a:ext uri="{FF2B5EF4-FFF2-40B4-BE49-F238E27FC236}">
                <a16:creationId xmlns:a16="http://schemas.microsoft.com/office/drawing/2014/main" id="{C57E9CAF-EBCD-4BAA-A869-17EB07387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292" y="942975"/>
            <a:ext cx="5648325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05-03. 비용 최소화하기 - 경사 하강법(Gradient Descent) 소개">
            <a:extLst>
              <a:ext uri="{FF2B5EF4-FFF2-40B4-BE49-F238E27FC236}">
                <a16:creationId xmlns:a16="http://schemas.microsoft.com/office/drawing/2014/main" id="{A7A3EABA-D42E-47FA-BDCC-175340D99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383" y="1862504"/>
            <a:ext cx="382905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53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다중선형회귀(Multiple Linear Regression) - 파이썬 코드 예제 - 아무튼 워라밸">
            <a:extLst>
              <a:ext uri="{FF2B5EF4-FFF2-40B4-BE49-F238E27FC236}">
                <a16:creationId xmlns:a16="http://schemas.microsoft.com/office/drawing/2014/main" id="{4BAA61B6-DD90-4F0A-A8B1-702756D6C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185" y="684827"/>
            <a:ext cx="7315200" cy="565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495B16-69F9-4795-85FF-F405232805BC}"/>
              </a:ext>
            </a:extLst>
          </p:cNvPr>
          <p:cNvSpPr txBox="1"/>
          <p:nvPr/>
        </p:nvSpPr>
        <p:spPr>
          <a:xfrm>
            <a:off x="226447" y="21978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다중 선형회귀</a:t>
            </a:r>
          </a:p>
        </p:txBody>
      </p:sp>
    </p:spTree>
    <p:extLst>
      <p:ext uri="{BB962C8B-B14F-4D97-AF65-F5344CB8AC3E}">
        <p14:creationId xmlns:p14="http://schemas.microsoft.com/office/powerpoint/2010/main" val="898946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3710</TotalTime>
  <Words>426</Words>
  <Application>Microsoft Office PowerPoint</Application>
  <PresentationFormat>와이드스크린</PresentationFormat>
  <Paragraphs>73</Paragraphs>
  <Slides>21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-apple-system</vt:lpstr>
      <vt:lpstr>Nanum Gothic</vt:lpstr>
      <vt:lpstr>Nanum Myeongjo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태호</dc:creator>
  <cp:lastModifiedBy>김 태호</cp:lastModifiedBy>
  <cp:revision>23</cp:revision>
  <dcterms:created xsi:type="dcterms:W3CDTF">2021-10-30T18:17:54Z</dcterms:created>
  <dcterms:modified xsi:type="dcterms:W3CDTF">2023-05-09T15:05:45Z</dcterms:modified>
</cp:coreProperties>
</file>